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761C0-EC0B-F649-8137-A5B3CB42B41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F734FCF9-2CA0-F949-90CD-A20B667F0059}" type="pres">
      <dgm:prSet presAssocID="{2F8761C0-EC0B-F649-8137-A5B3CB42B4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E8E4BB2-59FC-CE4F-9B69-CF05D68F16ED}" type="presOf" srcId="{2F8761C0-EC0B-F649-8137-A5B3CB42B41B}" destId="{F734FCF9-2CA0-F949-90CD-A20B667F005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382FA4D-9E5A-40CF-A501-193A1B935936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3A451FB-9846-4BE7-940B-F5C726D2987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uk-U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uk-UA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75DD276-EE78-439C-9630-6203439BE63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A4B84916-BAF5-41F9-82CF-DCDE87AFCB8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4ED108BD-FC01-46DB-A0B9-87CB5B455EF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AF94024E-E9E1-4515-8715-A87766F9E84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4354ED2D-87BA-4D35-8237-EAB252D5B5A1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476313EE-C28C-455A-80B6-0C4C7B7912E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FB437DC-670E-4AAF-AA7A-6815D1822584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4D06181-3AB8-4F35-B78C-84E2B2224203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14" name="PlaceHolder 5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83D8623-95B6-4C55-AC78-F033648F3570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6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0" name="PlaceHolder 2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5EB3546-B2AB-4FB1-B5CB-ACCE6F864132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uk-UA" sz="18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7BE9B18-9306-4A22-B03A-D56B02395B93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4588BB3-B548-4B2B-B807-8652FD693D15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uk-UA" sz="4400" b="0" strike="noStrike" spc="-1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solidFill>
                  <a:srgbClr val="000000"/>
                </a:solidFill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solidFill>
                  <a:srgbClr val="000000"/>
                </a:solidFill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000000"/>
                </a:solidFill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33" name="PlaceHolder 2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9B20C12-5B5A-45D2-A4DC-22A6350FD30B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08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&lt;нижній колонтитул&gt;</a:t>
            </a:r>
          </a:p>
        </p:txBody>
      </p:sp>
      <p:sp>
        <p:nvSpPr>
          <p:cNvPr id="36" name="PlaceHolder 2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uk-UA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BA8AD8C-8DF0-492B-95A2-EBE59461A918}" type="slidenum">
              <a:rPr lang="uk-UA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uk-UA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39240" cy="36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uk-UA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uk-UA" sz="1400" b="0" strike="noStrike" spc="-1">
                <a:solidFill>
                  <a:srgbClr val="000000"/>
                </a:solidFill>
                <a:latin typeface="Times New Roman"/>
              </a:rPr>
              <a:t>&lt;дата/час&gt;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84;p1"/>
          <p:cNvPicPr/>
          <p:nvPr/>
        </p:nvPicPr>
        <p:blipFill>
          <a:blip r:embed="rId2"/>
          <a:stretch/>
        </p:blipFill>
        <p:spPr>
          <a:xfrm>
            <a:off x="6095880" y="0"/>
            <a:ext cx="6091920" cy="6854040"/>
          </a:xfrm>
          <a:prstGeom prst="rect">
            <a:avLst/>
          </a:prstGeom>
          <a:ln w="0">
            <a:noFill/>
          </a:ln>
        </p:spPr>
      </p:pic>
      <p:sp>
        <p:nvSpPr>
          <p:cNvPr id="39" name="Google Shape;86;p1"/>
          <p:cNvSpPr/>
          <p:nvPr/>
        </p:nvSpPr>
        <p:spPr>
          <a:xfrm>
            <a:off x="214560" y="1376280"/>
            <a:ext cx="5388120" cy="5150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uk-UA" sz="4800" b="1" strike="noStrike" spc="-1">
                <a:solidFill>
                  <a:schemeClr val="dk1"/>
                </a:solidFill>
                <a:latin typeface="IBM Plex Sans "/>
                <a:ea typeface="IBM Plex Sans SemiBold"/>
              </a:rPr>
              <a:t>ПРЕЗЕНТАЦІЯ  ХЕРСОНСЬКОГО РАЙОННОГО ВІДДІЛУ</a:t>
            </a:r>
            <a:endParaRPr lang="uk-UA" sz="4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uk-UA" sz="2000" b="1" strike="noStrike" spc="-1">
                <a:solidFill>
                  <a:schemeClr val="dk1"/>
                </a:solidFill>
                <a:latin typeface="IBM Plex Sans "/>
                <a:ea typeface="IBM Plex Sans SemiBold"/>
              </a:rPr>
              <a:t>Фельдшер санітарний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uk-UA" sz="2000" b="1" strike="noStrike" spc="-1">
                <a:solidFill>
                  <a:schemeClr val="dk1"/>
                </a:solidFill>
                <a:latin typeface="IBM Plex Sans "/>
                <a:ea typeface="IBM Plex Sans SemiBold"/>
              </a:rPr>
              <a:t>Херсонського районного відділу 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uk-UA" sz="2000" b="1" strike="noStrike" spc="-1">
                <a:solidFill>
                  <a:schemeClr val="dk1"/>
                </a:solidFill>
                <a:latin typeface="IBM Plex Sans "/>
                <a:ea typeface="IBM Plex Sans SemiBold"/>
              </a:rPr>
              <a:t>ДУ «Херсонський обласний центр контролю та профілактики хвороб МОЗ України»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uk-UA" sz="2000" b="1" strike="noStrike" spc="-1">
                <a:solidFill>
                  <a:schemeClr val="dk1"/>
                </a:solidFill>
                <a:latin typeface="IBM Plex Sans "/>
                <a:ea typeface="IBM Plex Sans SemiBold"/>
              </a:rPr>
              <a:t>Наталя Біла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0" name="Рисунок 2"/>
          <p:cNvPicPr/>
          <p:nvPr/>
        </p:nvPicPr>
        <p:blipFill>
          <a:blip r:embed="rId3"/>
          <a:stretch/>
        </p:blipFill>
        <p:spPr>
          <a:xfrm>
            <a:off x="589680" y="423360"/>
            <a:ext cx="2188800" cy="1023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115;p 1"/>
          <p:cNvPicPr/>
          <p:nvPr/>
        </p:nvPicPr>
        <p:blipFill>
          <a:blip r:embed="rId2"/>
          <a:stretch/>
        </p:blipFill>
        <p:spPr>
          <a:xfrm>
            <a:off x="0" y="0"/>
            <a:ext cx="12188160" cy="7173000"/>
          </a:xfrm>
          <a:prstGeom prst="rect">
            <a:avLst/>
          </a:prstGeom>
          <a:ln w="0">
            <a:noFill/>
          </a:ln>
        </p:spPr>
      </p:pic>
      <p:pic>
        <p:nvPicPr>
          <p:cNvPr id="81" name="Рисунок 1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82" name="Прямоугольник 81"/>
          <p:cNvSpPr/>
          <p:nvPr/>
        </p:nvSpPr>
        <p:spPr>
          <a:xfrm>
            <a:off x="1080000" y="1980000"/>
            <a:ext cx="5939640" cy="323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Медичні заходи та профілактика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Лікування залежності:</a:t>
            </a: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 медикаментозна терапія, психотерапія, реабілітаційні програми.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Профілактика:</a:t>
            </a: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 просвітницька робота, пропаганда здорового способу життя, контроль за обігом наркотичних речовин.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Роль держави та громадськості:</a:t>
            </a: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 створення програм профілактики, підтримка реабілітаційних центрів.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3" name="Рисунок 82"/>
          <p:cNvPicPr/>
          <p:nvPr/>
        </p:nvPicPr>
        <p:blipFill>
          <a:blip r:embed="rId4"/>
          <a:stretch/>
        </p:blipFill>
        <p:spPr>
          <a:xfrm>
            <a:off x="7560000" y="2160000"/>
            <a:ext cx="4140000" cy="342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115;p 2"/>
          <p:cNvPicPr/>
          <p:nvPr/>
        </p:nvPicPr>
        <p:blipFill>
          <a:blip r:embed="rId2"/>
          <a:stretch/>
        </p:blipFill>
        <p:spPr>
          <a:xfrm>
            <a:off x="0" y="0"/>
            <a:ext cx="12188160" cy="7173000"/>
          </a:xfrm>
          <a:prstGeom prst="rect">
            <a:avLst/>
          </a:prstGeom>
          <a:ln w="0">
            <a:noFill/>
          </a:ln>
        </p:spPr>
      </p:pic>
      <p:pic>
        <p:nvPicPr>
          <p:cNvPr id="85" name="Рисунок 3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86" name="Прямоугольник 85"/>
          <p:cNvSpPr/>
          <p:nvPr/>
        </p:nvSpPr>
        <p:spPr>
          <a:xfrm>
            <a:off x="1080000" y="1980000"/>
            <a:ext cx="5399640" cy="34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Висновок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Вживання наркотиків має руйнівний вплив на організм і психіку людини. Наслідки можуть бути незворотними та призводити до серйозних медичних ускладнень, втрати здоров'я, сімейних та соціальних зв'язків. Тому важливо вести просвітницьку роботу, підтримувати тих, хто бореться з залежністю, і запобігати поширенню наркотиків у суспільстві.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7" name="Рисунок 86"/>
          <p:cNvPicPr/>
          <p:nvPr/>
        </p:nvPicPr>
        <p:blipFill>
          <a:blip r:embed="rId4"/>
          <a:stretch/>
        </p:blipFill>
        <p:spPr>
          <a:xfrm>
            <a:off x="7020000" y="2160000"/>
            <a:ext cx="4500000" cy="342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115;p5"/>
          <p:cNvPicPr/>
          <p:nvPr/>
        </p:nvPicPr>
        <p:blipFill>
          <a:blip r:embed="rId2"/>
          <a:stretch/>
        </p:blipFill>
        <p:spPr>
          <a:xfrm>
            <a:off x="0" y="0"/>
            <a:ext cx="12189240" cy="6855120"/>
          </a:xfrm>
          <a:prstGeom prst="rect">
            <a:avLst/>
          </a:prstGeom>
          <a:ln w="0">
            <a:noFill/>
          </a:ln>
        </p:spPr>
      </p:pic>
      <p:sp>
        <p:nvSpPr>
          <p:cNvPr id="89" name="Прямоугольник 2"/>
          <p:cNvSpPr/>
          <p:nvPr/>
        </p:nvSpPr>
        <p:spPr>
          <a:xfrm>
            <a:off x="478440" y="1842840"/>
            <a:ext cx="11462400" cy="143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uk-UA" sz="4400" b="1" strike="noStrike" spc="-1">
                <a:solidFill>
                  <a:schemeClr val="dk1"/>
                </a:solidFill>
                <a:latin typeface="IBM Plex Sans SemiBold"/>
                <a:ea typeface="IBM Plex Sans SemiBold"/>
              </a:rPr>
              <a:t>Передбачити загрози. </a:t>
            </a: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uk-UA" sz="4400" b="1" strike="noStrike" spc="-1">
                <a:solidFill>
                  <a:schemeClr val="dk1"/>
                </a:solidFill>
                <a:latin typeface="IBM Plex Sans SemiBold"/>
                <a:ea typeface="IBM Plex Sans SemiBold"/>
              </a:rPr>
              <a:t>Захистити здоров'я.  Зберегти майбутнє</a:t>
            </a:r>
            <a:endParaRPr lang="uk-UA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0" name="Рисунок 18"/>
          <p:cNvPicPr/>
          <p:nvPr/>
        </p:nvPicPr>
        <p:blipFill>
          <a:blip r:embed="rId3"/>
          <a:stretch/>
        </p:blipFill>
        <p:spPr>
          <a:xfrm>
            <a:off x="4320000" y="4821120"/>
            <a:ext cx="3314520" cy="1655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115;p5"/>
          <p:cNvPicPr/>
          <p:nvPr/>
        </p:nvPicPr>
        <p:blipFill>
          <a:blip r:embed="rId2"/>
          <a:stretch/>
        </p:blipFill>
        <p:spPr>
          <a:xfrm>
            <a:off x="1080" y="-235440"/>
            <a:ext cx="12188160" cy="7090560"/>
          </a:xfrm>
          <a:prstGeom prst="rect">
            <a:avLst/>
          </a:prstGeom>
          <a:ln w="0">
            <a:noFill/>
          </a:ln>
        </p:spPr>
      </p:pic>
      <p:pic>
        <p:nvPicPr>
          <p:cNvPr id="42" name="Рисунок 7"/>
          <p:cNvPicPr/>
          <p:nvPr/>
        </p:nvPicPr>
        <p:blipFill>
          <a:blip r:embed="rId3"/>
          <a:stretch/>
        </p:blipFill>
        <p:spPr>
          <a:xfrm>
            <a:off x="0" y="3952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43" name="Прямоугольник 1"/>
          <p:cNvSpPr/>
          <p:nvPr/>
        </p:nvSpPr>
        <p:spPr>
          <a:xfrm>
            <a:off x="1814760" y="2476080"/>
            <a:ext cx="345780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4800" b="0" strike="noStrike" spc="-1">
                <a:solidFill>
                  <a:srgbClr val="000000"/>
                </a:solidFill>
                <a:latin typeface="IBM Plex Sans"/>
                <a:ea typeface="Arial"/>
              </a:rPr>
              <a:t> </a:t>
            </a:r>
            <a:endParaRPr lang="uk-UA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21000" y="2160000"/>
            <a:ext cx="6938280" cy="44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800" b="0" strike="noStrike" spc="-1">
                <a:solidFill>
                  <a:srgbClr val="000000"/>
                </a:solidFill>
                <a:latin typeface="IBM Plex Sans"/>
                <a:ea typeface="Arial"/>
              </a:rPr>
              <a:t>«Вплив наркотиків на     організм людини»</a:t>
            </a:r>
            <a:endParaRPr lang="uk-UA" sz="4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Рисунок 44"/>
          <p:cNvPicPr/>
          <p:nvPr/>
        </p:nvPicPr>
        <p:blipFill>
          <a:blip r:embed="rId4"/>
          <a:stretch/>
        </p:blipFill>
        <p:spPr>
          <a:xfrm>
            <a:off x="7200000" y="1080000"/>
            <a:ext cx="4680000" cy="4663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115;p5"/>
          <p:cNvPicPr/>
          <p:nvPr/>
        </p:nvPicPr>
        <p:blipFill>
          <a:blip r:embed="rId2"/>
          <a:stretch/>
        </p:blipFill>
        <p:spPr>
          <a:xfrm>
            <a:off x="0" y="2160"/>
            <a:ext cx="12189960" cy="6854040"/>
          </a:xfrm>
          <a:prstGeom prst="rect">
            <a:avLst/>
          </a:prstGeom>
          <a:ln w="0">
            <a:noFill/>
          </a:ln>
        </p:spPr>
      </p:pic>
      <p:pic>
        <p:nvPicPr>
          <p:cNvPr id="47" name="Рисунок 6"/>
          <p:cNvPicPr/>
          <p:nvPr/>
        </p:nvPicPr>
        <p:blipFill>
          <a:blip r:embed="rId3"/>
          <a:stretch/>
        </p:blipFill>
        <p:spPr>
          <a:xfrm>
            <a:off x="154800" y="15192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48" name="TextBox 3"/>
          <p:cNvSpPr/>
          <p:nvPr/>
        </p:nvSpPr>
        <p:spPr>
          <a:xfrm>
            <a:off x="5683320" y="1350360"/>
            <a:ext cx="555264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sz="2400"/>
              <a:t/>
            </a:r>
            <a:br>
              <a:rPr sz="2400"/>
            </a:br>
            <a:endParaRPr lang="uk-UA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Box 3"/>
          <p:cNvSpPr/>
          <p:nvPr/>
        </p:nvSpPr>
        <p:spPr>
          <a:xfrm>
            <a:off x="900000" y="1775880"/>
            <a:ext cx="5579640" cy="252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uk-UA" sz="2000" b="1" strike="noStrike" spc="-1">
                <a:solidFill>
                  <a:srgbClr val="000000"/>
                </a:solidFill>
                <a:latin typeface="IBM Plex Sans ExtraLight"/>
                <a:ea typeface="NSimSun"/>
              </a:rPr>
              <a:t>Наркотики — це речовини, що викликають зміну психічного стану, зниження або підвищення настрою, а також впливають на фізіологічні процеси. Вживання наркотиків має суттєвий негативний вплив на організм людини, що може призвести до важких медичних, психологічних і соціальних наслідків. 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0" name="Рисунок 49"/>
          <p:cNvPicPr/>
          <p:nvPr/>
        </p:nvPicPr>
        <p:blipFill>
          <a:blip r:embed="rId4"/>
          <a:stretch/>
        </p:blipFill>
        <p:spPr>
          <a:xfrm>
            <a:off x="6840000" y="1620000"/>
            <a:ext cx="4860000" cy="378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115;p5"/>
          <p:cNvPicPr/>
          <p:nvPr/>
        </p:nvPicPr>
        <p:blipFill>
          <a:blip r:embed="rId2"/>
          <a:stretch/>
        </p:blipFill>
        <p:spPr>
          <a:xfrm>
            <a:off x="2520" y="-33120"/>
            <a:ext cx="12188160" cy="6888240"/>
          </a:xfrm>
          <a:prstGeom prst="rect">
            <a:avLst/>
          </a:prstGeom>
          <a:ln w="0">
            <a:noFill/>
          </a:ln>
        </p:spPr>
      </p:pic>
      <p:pic>
        <p:nvPicPr>
          <p:cNvPr id="52" name="Рисунок 4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53" name="Прямоугольник 1"/>
          <p:cNvSpPr/>
          <p:nvPr/>
        </p:nvSpPr>
        <p:spPr>
          <a:xfrm>
            <a:off x="900000" y="1557360"/>
            <a:ext cx="6299640" cy="293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spAutoFit/>
          </a:bodyPr>
          <a:lstStyle/>
          <a:p>
            <a:pPr defTabSz="9144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  <a:ea typeface="Microsoft YaHei"/>
              </a:rPr>
              <a:t> </a:t>
            </a:r>
            <a:r>
              <a:rPr lang="uk-UA" sz="2000" b="0" strike="noStrike" spc="-1">
                <a:solidFill>
                  <a:schemeClr val="dk1"/>
                </a:solidFill>
                <a:latin typeface="IBM Plex Sans SemiBold"/>
                <a:ea typeface="NSimSun"/>
              </a:rPr>
              <a:t>                  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uk-UA" sz="1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 </a:t>
            </a: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Вплив наркотиків на організм людини є багатогранним і залежить від типу речовини, дози, тривалості вживання та індивідуальних особливостей організму. Ось обширний огляд основних аспектів впливу наркотиків: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sz="2000"/>
              <a:t/>
            </a:r>
            <a:br>
              <a:rPr sz="2000"/>
            </a:b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Рисунок 53"/>
          <p:cNvPicPr/>
          <p:nvPr/>
        </p:nvPicPr>
        <p:blipFill>
          <a:blip r:embed="rId4"/>
          <a:stretch/>
        </p:blipFill>
        <p:spPr>
          <a:xfrm>
            <a:off x="7199640" y="1620000"/>
            <a:ext cx="4320360" cy="342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115;p5"/>
          <p:cNvPicPr/>
          <p:nvPr/>
        </p:nvPicPr>
        <p:blipFill>
          <a:blip r:embed="rId2"/>
          <a:stretch/>
        </p:blipFill>
        <p:spPr>
          <a:xfrm>
            <a:off x="0" y="0"/>
            <a:ext cx="12188160" cy="6854040"/>
          </a:xfrm>
          <a:prstGeom prst="rect">
            <a:avLst/>
          </a:prstGeom>
          <a:ln w="0">
            <a:noFill/>
          </a:ln>
        </p:spPr>
      </p:pic>
      <p:pic>
        <p:nvPicPr>
          <p:cNvPr id="56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57" name="Прямоугольник 1"/>
          <p:cNvSpPr/>
          <p:nvPr/>
        </p:nvSpPr>
        <p:spPr>
          <a:xfrm>
            <a:off x="1688040" y="1252800"/>
            <a:ext cx="9295920" cy="39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uk-UA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900000" y="1260000"/>
            <a:ext cx="8279640" cy="46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  <a:ea typeface="Microsoft YaHei"/>
              </a:rPr>
              <a:t>            </a:t>
            </a:r>
            <a:r>
              <a:rPr lang="ru-RU" sz="1800" b="0" strike="noStrike" spc="-1">
                <a:solidFill>
                  <a:schemeClr val="dk1"/>
                </a:solidFill>
                <a:latin typeface="IBM Plex Sans ExtraLight"/>
                <a:ea typeface="Microsoft YaHei"/>
              </a:rPr>
              <a:t> </a:t>
            </a: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Фізіологічний вплив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Центральна нервова система (ЦНС): багато наркотиків (наприклад, опіоїди, стимулятори) значно змінюють роботу ЦНС, викликаючи ейфорію, підвищену енергію або депресію. Це може призводити до порушень свідомості, сну, настрою.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Серцево-судинна система: стимулятори, такі як амфетаміни або кокаїн, підвищують артеріальний тиск, частоту серцебиття, ризик інфаркту. Опіоїди можуть спричиняти гіпотонію.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Дихальна система: деякі наркотики (наприклад, крек-кокаїн) можуть спричиняти проблеми з диханням або легеневі ураження.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Травна система: вживання наркотиків може викликати нудоту, блювання, проблеми із шлунком і печінкою.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9" name="Рисунок 58"/>
          <p:cNvPicPr/>
          <p:nvPr/>
        </p:nvPicPr>
        <p:blipFill>
          <a:blip r:embed="rId4"/>
          <a:stretch/>
        </p:blipFill>
        <p:spPr>
          <a:xfrm>
            <a:off x="9000000" y="3780000"/>
            <a:ext cx="2880000" cy="180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115;p5"/>
          <p:cNvPicPr/>
          <p:nvPr/>
        </p:nvPicPr>
        <p:blipFill>
          <a:blip r:embed="rId2"/>
          <a:stretch/>
        </p:blipFill>
        <p:spPr>
          <a:xfrm>
            <a:off x="-77760" y="2880"/>
            <a:ext cx="12188160" cy="6854040"/>
          </a:xfrm>
          <a:prstGeom prst="rect">
            <a:avLst/>
          </a:prstGeom>
          <a:ln w="0">
            <a:noFill/>
          </a:ln>
        </p:spPr>
      </p:pic>
      <p:pic>
        <p:nvPicPr>
          <p:cNvPr id="61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62" name="Прямоугольник 2"/>
          <p:cNvSpPr/>
          <p:nvPr/>
        </p:nvSpPr>
        <p:spPr>
          <a:xfrm>
            <a:off x="1786680" y="1804320"/>
            <a:ext cx="980244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Bef>
                <a:spcPts val="400"/>
              </a:spcBef>
            </a:pPr>
            <a:r>
              <a:rPr lang="uk-UA" sz="2000" b="0" strike="noStrike" spc="-1">
                <a:solidFill>
                  <a:srgbClr val="000000"/>
                </a:solidFill>
                <a:latin typeface="IBM Plex Sans Regular"/>
              </a:rPr>
              <a:t>                                                   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080000" y="1260000"/>
            <a:ext cx="629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uk-UA" sz="1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IBM Plex Sans ExtraLight"/>
                <a:ea typeface="Microsoft YaHei"/>
              </a:rPr>
              <a:t>                   </a:t>
            </a:r>
            <a:r>
              <a:rPr lang="ru-RU" sz="1800" b="0" strike="noStrike" spc="-1">
                <a:solidFill>
                  <a:schemeClr val="dk1"/>
                </a:solidFill>
                <a:latin typeface="IBM Plex Sans ExtraLight"/>
                <a:ea typeface="Microsoft YaHei"/>
              </a:rPr>
              <a:t> </a:t>
            </a: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Психологічний вплив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Залежність: багато наркотиків викликають фізичну та психологічну залежність, що призводить до сильного бажання їх вживати.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Настрій та поведінка: можуть виникати депресія, тривожність, агресія або психози.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Когнітивні порушення: зниження пам’яті, концентрації, здатності приймати рішення.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4" name="Рисунок 63"/>
          <p:cNvPicPr/>
          <p:nvPr/>
        </p:nvPicPr>
        <p:blipFill>
          <a:blip r:embed="rId4"/>
          <a:stretch/>
        </p:blipFill>
        <p:spPr>
          <a:xfrm>
            <a:off x="7560000" y="1804320"/>
            <a:ext cx="3780000" cy="3595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115;p5"/>
          <p:cNvPicPr/>
          <p:nvPr/>
        </p:nvPicPr>
        <p:blipFill>
          <a:blip r:embed="rId2"/>
          <a:stretch/>
        </p:blipFill>
        <p:spPr>
          <a:xfrm>
            <a:off x="1080" y="0"/>
            <a:ext cx="12188160" cy="6854040"/>
          </a:xfrm>
          <a:prstGeom prst="rect">
            <a:avLst/>
          </a:prstGeom>
          <a:ln w="0">
            <a:noFill/>
          </a:ln>
        </p:spPr>
      </p:pic>
      <p:pic>
        <p:nvPicPr>
          <p:cNvPr id="66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67" name="Прямоугольник 1"/>
          <p:cNvSpPr/>
          <p:nvPr/>
        </p:nvSpPr>
        <p:spPr>
          <a:xfrm>
            <a:off x="1674000" y="1508400"/>
            <a:ext cx="6060240" cy="313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uk-UA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286720" y="1131840"/>
            <a:ext cx="4134600" cy="703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Соціальні наслідки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900000" y="1702080"/>
            <a:ext cx="6299640" cy="31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Втрата роботи, проблеми у сім’ї, соціальна ізоляція.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Злочинність: з метою отримання наркотиків або через залежність люди можуть вчиняти правопорушення.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Медичні ускладнення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Інфекційні захворювання: при ін’єкційному вживанні з підпільних умов підвищується ризик зараження ВІЛ, гепатитами.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Хронічні захворювання: цироз печінки, серцево-судинні хвороби, порушення роботи нирок і легень.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Передозування: може спричиняти смерть або важкі ускладнення, включаючи коми.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0" name="Рисунок 69"/>
          <p:cNvPicPr/>
          <p:nvPr/>
        </p:nvPicPr>
        <p:blipFill>
          <a:blip r:embed="rId4"/>
          <a:stretch/>
        </p:blipFill>
        <p:spPr>
          <a:xfrm>
            <a:off x="7199640" y="1800000"/>
            <a:ext cx="4860360" cy="414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115;p5"/>
          <p:cNvPicPr/>
          <p:nvPr/>
        </p:nvPicPr>
        <p:blipFill>
          <a:blip r:embed="rId2"/>
          <a:stretch/>
        </p:blipFill>
        <p:spPr>
          <a:xfrm>
            <a:off x="-57600" y="2880"/>
            <a:ext cx="12248640" cy="6854040"/>
          </a:xfrm>
          <a:prstGeom prst="rect">
            <a:avLst/>
          </a:prstGeom>
          <a:ln w="0">
            <a:noFill/>
          </a:ln>
        </p:spPr>
      </p:pic>
      <p:pic>
        <p:nvPicPr>
          <p:cNvPr id="72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2052914953"/>
              </p:ext>
            </p:extLst>
          </p:nvPr>
        </p:nvGraphicFramePr>
        <p:xfrm>
          <a:off x="5289480" y="351720"/>
          <a:ext cx="6565680" cy="631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3" name="Прямоугольник 72"/>
          <p:cNvSpPr/>
          <p:nvPr/>
        </p:nvSpPr>
        <p:spPr>
          <a:xfrm>
            <a:off x="1810800" y="1148040"/>
            <a:ext cx="2731320" cy="2495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uk-UA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900000" y="1440000"/>
            <a:ext cx="6224400" cy="359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16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Вплив на розвиток молоді та підлітків:</a:t>
            </a: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6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У молодому віці вживання наркотиків може призвести до порушень розвитку мозку, зниження навчальної активності, формування патологічних моделей поведінки.</a:t>
            </a: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uk-UA" sz="16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Відновлення та профілактика:</a:t>
            </a: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uk-UA" sz="16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Лікування залежності включає медикаментозну терапію, психотерапію і соціальну підтримку.</a:t>
            </a: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uk-UA" sz="1600" b="1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Важливі профілактичні заходи, спрямовані на підвищення обізнаності та зменшення доступності наркотиків.</a:t>
            </a:r>
            <a:endParaRPr lang="uk-UA" sz="1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5" name="Рисунок 74"/>
          <p:cNvPicPr/>
          <p:nvPr/>
        </p:nvPicPr>
        <p:blipFill>
          <a:blip r:embed="rId9"/>
          <a:stretch/>
        </p:blipFill>
        <p:spPr>
          <a:xfrm>
            <a:off x="7020000" y="1800000"/>
            <a:ext cx="4500000" cy="324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115;p5"/>
          <p:cNvPicPr/>
          <p:nvPr/>
        </p:nvPicPr>
        <p:blipFill>
          <a:blip r:embed="rId2"/>
          <a:stretch/>
        </p:blipFill>
        <p:spPr>
          <a:xfrm>
            <a:off x="0" y="0"/>
            <a:ext cx="12188160" cy="7173000"/>
          </a:xfrm>
          <a:prstGeom prst="rect">
            <a:avLst/>
          </a:prstGeom>
          <a:ln w="0">
            <a:noFill/>
          </a:ln>
        </p:spPr>
      </p:pic>
      <p:pic>
        <p:nvPicPr>
          <p:cNvPr id="77" name="Рисунок 5"/>
          <p:cNvPicPr/>
          <p:nvPr/>
        </p:nvPicPr>
        <p:blipFill>
          <a:blip r:embed="rId3"/>
          <a:stretch/>
        </p:blipFill>
        <p:spPr>
          <a:xfrm>
            <a:off x="0" y="226080"/>
            <a:ext cx="2188800" cy="1023840"/>
          </a:xfrm>
          <a:prstGeom prst="rect">
            <a:avLst/>
          </a:prstGeom>
          <a:ln w="0">
            <a:noFill/>
          </a:ln>
        </p:spPr>
      </p:pic>
      <p:sp>
        <p:nvSpPr>
          <p:cNvPr id="78" name="Прямоугольник 77"/>
          <p:cNvSpPr/>
          <p:nvPr/>
        </p:nvSpPr>
        <p:spPr>
          <a:xfrm>
            <a:off x="1080000" y="1980000"/>
            <a:ext cx="5399640" cy="34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uk-UA" sz="2000" b="0" strike="noStrike" spc="-1">
                <a:solidFill>
                  <a:schemeClr val="dk1"/>
                </a:solidFill>
                <a:latin typeface="IBM Plex Sans ExtraLight"/>
                <a:ea typeface="NSimSun"/>
              </a:rPr>
              <a:t>Загалом, наркотики негативно впливають на всі системи організму, руйнують здоров’я, життя та соціальні зв’язки людини. Їх вживання є серйозною проблемою для суспільства, вимагає комплексних заходів щодо профілактики, лікування та реабілітації.</a:t>
            </a:r>
            <a:endParaRPr lang="uk-UA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Рисунок 78"/>
          <p:cNvPicPr/>
          <p:nvPr/>
        </p:nvPicPr>
        <p:blipFill>
          <a:blip r:embed="rId4"/>
          <a:stretch/>
        </p:blipFill>
        <p:spPr>
          <a:xfrm>
            <a:off x="7020000" y="1800000"/>
            <a:ext cx="4500000" cy="360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903</TotalTime>
  <Words>491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12</vt:i4>
      </vt:variant>
    </vt:vector>
  </HeadingPairs>
  <TitlesOfParts>
    <vt:vector size="32" baseType="lpstr">
      <vt:lpstr>Microsoft YaHei</vt:lpstr>
      <vt:lpstr>NSimSun</vt:lpstr>
      <vt:lpstr>Arial</vt:lpstr>
      <vt:lpstr>Calibri</vt:lpstr>
      <vt:lpstr>IBM Plex Sans</vt:lpstr>
      <vt:lpstr>IBM Plex Sans </vt:lpstr>
      <vt:lpstr>IBM Plex Sans ExtraLight</vt:lpstr>
      <vt:lpstr>IBM Plex Sans Regular</vt:lpstr>
      <vt:lpstr>IBM Plex Sans SemiBold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1</dc:creator>
  <dc:description/>
  <cp:lastModifiedBy>Elit</cp:lastModifiedBy>
  <cp:revision>111</cp:revision>
  <dcterms:modified xsi:type="dcterms:W3CDTF">2025-06-02T06:25:16Z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14</vt:i4>
  </property>
</Properties>
</file>